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1" r:id="rId5"/>
    <p:sldId id="262" r:id="rId6"/>
    <p:sldId id="260" r:id="rId7"/>
    <p:sldId id="258" r:id="rId8"/>
    <p:sldId id="259" r:id="rId9"/>
    <p:sldId id="264" r:id="rId10"/>
    <p:sldId id="266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9FC81-831D-46F9-8BBF-336F8576D4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E5BCBB-0ACB-4396-9723-E0E261D3A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E2BBC-19A6-4A2B-B46F-BA5F9B872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DC82B-ACE9-47A2-A6CE-1922EB837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E407C-8CAB-4654-853E-1F46F5C3F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77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BE93D-2E9E-4588-A3C2-4D240F73A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57F58E-F33E-4C2A-906B-55B12B366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87656-088A-4280-BA24-25DAFB148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8BCEC-4A8A-4228-8C35-821027C30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42B49-1F91-4445-9203-4BCAE8F9A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514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EE9125-CD07-4036-8205-06B12C17C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20C3FD-EBC5-4971-B06E-E85881CBEA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B6C48-F03D-404B-9CF9-126D0711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BB25B-FF5C-477D-B69E-971A3E875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71E61-D616-4EAC-8E95-83C5DBFA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22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2B179-B70C-4275-80B6-C92BA950A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28D48-A61C-4F7F-84BA-8ED7BE420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33A2B-6452-4E4E-93F5-4EAC3F43F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C69EE5-69B6-4DE4-9306-2A75F83E8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D7411-A34B-46F6-951D-A307AEAB7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25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D238B-3B00-4262-9E8D-B5215279D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A661B-7BBB-4D47-826C-71597BC29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A1BDF-9005-44AA-9EF4-5B5A1F5CC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3AF36-5326-4ACF-B7E6-57441E3F0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90206-733E-4061-9A94-D93D18C64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33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12E3F-B16F-48F5-B44B-87A19811D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D5A6F-93AB-4C65-9B3B-01CBB3A921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59BE7B-8C7F-4497-A753-5B24269DE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E22E92-E16D-4EE6-8308-CCEEEC451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024177-54BA-4878-9BC8-C5C9FCD36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610F6-4A4C-4DC0-9B65-AE39FE93F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49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073EF-A94C-4715-BA48-407C4987B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7727B-757C-4D7A-84F1-1A40B2E32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1217C7-283E-4557-B4C0-F9EEA95C4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3A988E-6CD6-4F2E-B871-150DE99DDA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34B30C-59CB-44A6-9363-58278941A1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9CB6D2-C4C2-41B9-9754-D22D3FD52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E334B-364F-4ADC-BE10-DC93087F0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6769DF-D8BB-42E7-9CE4-C0BFD515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67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4DF95-B6D0-4F92-B808-F8DADB801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F8FC7C-89CB-46C4-9D41-D57E0E1A2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35E7E4-AA75-4774-97AB-7C211A4FA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45B6AF-7D58-4229-B081-B047C5893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522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AB8918-FF54-4E31-91F2-558D2753D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EBAFBE-BAE3-4FA5-9362-3089162A9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BBC55-ADA6-4FBF-A230-5C3DC8D2A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334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55F0E-5C23-4B2A-8142-68F50FBBA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8EC77-13BB-4ADF-A056-BBBD105FE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D8FA76-9BB0-453E-81A7-16B81229F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FB8B5-DF02-43ED-86C2-5636D0DA2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5DCABB-43DF-4052-8A32-CCABB4350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7235F1-A7BD-4CBA-B577-A3E0938D1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76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99CDC-B7EA-4A5A-B472-2D17117F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56EE1F-1EDD-4FA4-9A30-81F2DD5723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AE1AC0-7C22-4547-BF2B-063243402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5B9C5-8737-4453-ADEE-3E3421485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BCD1A-DA8B-4C42-A3B6-4AB648CAB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2EA07F-BEFB-4EB6-A329-13D04D568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88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DCDA98-7639-4484-9CA7-E5B3E7904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B2F383-005C-4484-A3F9-D13038F269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CD2718-579C-480F-BC69-569E60F1FC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BE8F9-0FE2-4D47-A2E0-AD3B60B506BD}" type="datetimeFigureOut">
              <a:rPr lang="en-US" smtClean="0"/>
              <a:t>10/25/2024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48D99-1B0C-4EE4-B274-3B803BBE8E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D4D1A-7F1B-4655-965E-28E7FAC9A3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7E72A-664C-44D6-A857-0596ED09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630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914BF-04C1-4D85-A94E-B1EA546439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DDDAS </a:t>
            </a:r>
            <a:r>
              <a:rPr lang="en-US" dirty="0" err="1"/>
              <a:t>Simulational</a:t>
            </a:r>
            <a:r>
              <a:rPr lang="en-US" dirty="0"/>
              <a:t>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82D83B-F1BE-47E1-8D2F-F179D8E12B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2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1774905" cy="1325563"/>
          </a:xfrm>
        </p:spPr>
        <p:txBody>
          <a:bodyPr/>
          <a:lstStyle/>
          <a:p>
            <a:r>
              <a:rPr lang="en-US" dirty="0"/>
              <a:t>GRF forces aligned with contact timings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7EA761-8D6F-4382-91CB-A74FBA9AB1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50" y="571500"/>
            <a:ext cx="5810250" cy="2857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E891AF5-2B4A-4CD1-9CCD-644B028C31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804" y="3436724"/>
            <a:ext cx="5200315" cy="34212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0BB76D-46C8-44FD-9B76-5E32EA17C5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71500"/>
            <a:ext cx="581025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27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1774905" cy="1325563"/>
          </a:xfrm>
        </p:spPr>
        <p:txBody>
          <a:bodyPr/>
          <a:lstStyle/>
          <a:p>
            <a:r>
              <a:rPr lang="en-US" dirty="0"/>
              <a:t>Maximum Isometric Forces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A3EBE6-CD03-477B-8AD9-A6FBB8E83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652" y="1400372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FDA80B-EC94-4722-893A-1526F16CF95E}"/>
              </a:ext>
            </a:extLst>
          </p:cNvPr>
          <p:cNvSpPr txBox="1"/>
          <p:nvPr/>
        </p:nvSpPr>
        <p:spPr>
          <a:xfrm>
            <a:off x="96591" y="664789"/>
            <a:ext cx="106443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 </a:t>
            </a:r>
            <a:r>
              <a:rPr lang="en-US" dirty="0" err="1"/>
              <a:t>OpenSim</a:t>
            </a:r>
            <a:r>
              <a:rPr lang="en-US" dirty="0"/>
              <a:t>, </a:t>
            </a:r>
            <a:r>
              <a:rPr lang="en-US" b="1" dirty="0"/>
              <a:t>maximum isometric force</a:t>
            </a:r>
            <a:r>
              <a:rPr lang="en-US" dirty="0"/>
              <a:t> refers to the maximum force that a muscle can generate when it is held at a constant length (isometric contraction) and at its optimal length, without any shortening or lengthening</a:t>
            </a:r>
          </a:p>
        </p:txBody>
      </p:sp>
      <p:pic>
        <p:nvPicPr>
          <p:cNvPr id="6" name="Video 3">
            <a:hlinkClick r:id="" action="ppaction://media"/>
            <a:extLst>
              <a:ext uri="{FF2B5EF4-FFF2-40B4-BE49-F238E27FC236}">
                <a16:creationId xmlns:a16="http://schemas.microsoft.com/office/drawing/2014/main" id="{18521B0F-E662-4208-BD65-355C7A74E1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7322" y="1400372"/>
            <a:ext cx="7340809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59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1774905" cy="1325563"/>
          </a:xfrm>
        </p:spPr>
        <p:txBody>
          <a:bodyPr/>
          <a:lstStyle/>
          <a:p>
            <a:r>
              <a:rPr lang="en-US" dirty="0"/>
              <a:t>Extended Plots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D7811C-CF92-4048-BB0C-1E486FFE7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746" y="4778166"/>
            <a:ext cx="8010659" cy="20798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2DDFDF-7E53-4FA9-9426-CBB957A030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639" y="2683738"/>
            <a:ext cx="5306871" cy="20944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1ECBA5-A30F-437F-BBE6-5BC813CDFD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875" y="592428"/>
            <a:ext cx="5810250" cy="22084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288E7FA-3962-488D-B6A6-9C36B16D6842}"/>
              </a:ext>
            </a:extLst>
          </p:cNvPr>
          <p:cNvSpPr txBox="1"/>
          <p:nvPr/>
        </p:nvSpPr>
        <p:spPr>
          <a:xfrm>
            <a:off x="417095" y="1385190"/>
            <a:ext cx="2480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GRF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DB6192-7885-4440-B788-F0399C15CABB}"/>
              </a:ext>
            </a:extLst>
          </p:cNvPr>
          <p:cNvSpPr txBox="1"/>
          <p:nvPr/>
        </p:nvSpPr>
        <p:spPr>
          <a:xfrm>
            <a:off x="340895" y="3546285"/>
            <a:ext cx="2480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Contact Timings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476DF0-4B50-41C3-BD60-A7B2A0AE3C61}"/>
              </a:ext>
            </a:extLst>
          </p:cNvPr>
          <p:cNvSpPr txBox="1"/>
          <p:nvPr/>
        </p:nvSpPr>
        <p:spPr>
          <a:xfrm>
            <a:off x="340895" y="5818083"/>
            <a:ext cx="2480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Ankle Angles</a:t>
            </a:r>
          </a:p>
        </p:txBody>
      </p:sp>
    </p:spTree>
    <p:extLst>
      <p:ext uri="{BB962C8B-B14F-4D97-AF65-F5344CB8AC3E}">
        <p14:creationId xmlns:p14="http://schemas.microsoft.com/office/powerpoint/2010/main" val="561519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0549467" cy="1325563"/>
          </a:xfrm>
        </p:spPr>
        <p:txBody>
          <a:bodyPr/>
          <a:lstStyle/>
          <a:p>
            <a:r>
              <a:rPr lang="en-US" dirty="0" err="1"/>
              <a:t>Opensim</a:t>
            </a:r>
            <a:r>
              <a:rPr lang="en-US" dirty="0"/>
              <a:t> Simulation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AAC89-890E-40DD-9627-F917FE033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472672-22C9-47D5-A3CD-A4B5190C3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94" y="681037"/>
            <a:ext cx="2457099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B0A81F-424B-4D44-84DA-5747DC932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964" y="681036"/>
            <a:ext cx="5979078" cy="464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811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0549467" cy="1325563"/>
          </a:xfrm>
        </p:spPr>
        <p:txBody>
          <a:bodyPr/>
          <a:lstStyle/>
          <a:p>
            <a:r>
              <a:rPr lang="en-US" dirty="0" err="1"/>
              <a:t>Opensim</a:t>
            </a:r>
            <a:r>
              <a:rPr lang="en-US" dirty="0"/>
              <a:t> Simulation Inputs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AAC89-890E-40DD-9627-F917FE033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87955"/>
            <a:ext cx="11935327" cy="551923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Mass of the model is 62 kg</a:t>
            </a:r>
          </a:p>
          <a:p>
            <a:r>
              <a:rPr lang="en-US" b="1" dirty="0" err="1"/>
              <a:t>getIK</a:t>
            </a:r>
            <a:r>
              <a:rPr lang="en-US" b="1" dirty="0"/>
              <a:t>(</a:t>
            </a:r>
            <a:r>
              <a:rPr lang="en-US" b="1" dirty="0" err="1"/>
              <a:t>storage_file</a:t>
            </a:r>
            <a:r>
              <a:rPr lang="en-US" b="1" dirty="0"/>
              <a:t>, joints, degrees=False</a:t>
            </a:r>
            <a:r>
              <a:rPr lang="en-US" dirty="0"/>
              <a:t>) </a:t>
            </a:r>
          </a:p>
          <a:p>
            <a:pPr marL="0" indent="0">
              <a:buNone/>
            </a:pPr>
            <a:r>
              <a:rPr lang="en-US" dirty="0"/>
              <a:t>Extracts and optionally converts inverse kinematics (IK) results from a storage file, applying a low-pass filter.</a:t>
            </a:r>
          </a:p>
          <a:p>
            <a:r>
              <a:rPr lang="en-US" b="1" dirty="0" err="1"/>
              <a:t>getActivations</a:t>
            </a:r>
            <a:r>
              <a:rPr lang="en-US" b="1" dirty="0"/>
              <a:t>(</a:t>
            </a:r>
            <a:r>
              <a:rPr lang="en-US" b="1" dirty="0" err="1"/>
              <a:t>storage_file</a:t>
            </a:r>
            <a:r>
              <a:rPr lang="en-US" b="1" dirty="0"/>
              <a:t>, muscles)</a:t>
            </a:r>
          </a:p>
          <a:p>
            <a:pPr marL="0" indent="0">
              <a:buNone/>
            </a:pPr>
            <a:r>
              <a:rPr lang="en-US" dirty="0"/>
              <a:t>Extracts muscle activations from a storage file.</a:t>
            </a:r>
          </a:p>
          <a:p>
            <a:r>
              <a:rPr lang="en-US" b="1" dirty="0" err="1"/>
              <a:t>getGRF</a:t>
            </a:r>
            <a:r>
              <a:rPr lang="en-US" b="1" dirty="0"/>
              <a:t>(</a:t>
            </a:r>
            <a:r>
              <a:rPr lang="en-US" b="1" dirty="0" err="1"/>
              <a:t>storage_file</a:t>
            </a:r>
            <a:r>
              <a:rPr lang="en-US" b="1" dirty="0"/>
              <a:t>, headers)</a:t>
            </a:r>
          </a:p>
          <a:p>
            <a:pPr marL="0" indent="0">
              <a:buNone/>
            </a:pPr>
            <a:r>
              <a:rPr lang="en-US" dirty="0"/>
              <a:t>Extracts ground reaction forces (GRF) from a storage file based on specified headers.</a:t>
            </a:r>
          </a:p>
          <a:p>
            <a:r>
              <a:rPr lang="en-US" b="1" dirty="0" err="1"/>
              <a:t>getID</a:t>
            </a:r>
            <a:r>
              <a:rPr lang="en-US" b="1" dirty="0"/>
              <a:t>(</a:t>
            </a:r>
            <a:r>
              <a:rPr lang="en-US" b="1" dirty="0" err="1"/>
              <a:t>storage_file</a:t>
            </a:r>
            <a:r>
              <a:rPr lang="en-US" b="1" dirty="0"/>
              <a:t>, headers)</a:t>
            </a:r>
          </a:p>
          <a:p>
            <a:pPr marL="0" indent="0">
              <a:buNone/>
            </a:pPr>
            <a:r>
              <a:rPr lang="en-US" dirty="0"/>
              <a:t>Extracts inverse dynamics (ID) results from a storage file for specified headers.</a:t>
            </a:r>
            <a:endParaRPr lang="en-US" b="1" dirty="0"/>
          </a:p>
          <a:p>
            <a:r>
              <a:rPr lang="en-US" b="1" dirty="0" err="1"/>
              <a:t>getFromStorage</a:t>
            </a:r>
            <a:r>
              <a:rPr lang="en-US" b="1" dirty="0"/>
              <a:t>(</a:t>
            </a:r>
            <a:r>
              <a:rPr lang="en-US" b="1" dirty="0" err="1"/>
              <a:t>storage_file</a:t>
            </a:r>
            <a:r>
              <a:rPr lang="en-US" b="1" dirty="0"/>
              <a:t>, headers)</a:t>
            </a:r>
          </a:p>
          <a:p>
            <a:pPr marL="0" indent="0">
              <a:buNone/>
            </a:pPr>
            <a:r>
              <a:rPr lang="en-US" dirty="0"/>
              <a:t>General-purpose function to extract specified columns from a storage file into a </a:t>
            </a:r>
            <a:r>
              <a:rPr lang="en-US" dirty="0" err="1"/>
              <a:t>DataFrame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1264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0549467" cy="1325563"/>
          </a:xfrm>
        </p:spPr>
        <p:txBody>
          <a:bodyPr/>
          <a:lstStyle/>
          <a:p>
            <a:r>
              <a:rPr lang="en-US" dirty="0" err="1"/>
              <a:t>Opensim</a:t>
            </a:r>
            <a:r>
              <a:rPr lang="en-US" dirty="0"/>
              <a:t> Simulation Inputs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AAC89-890E-40DD-9627-F917FE033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87955"/>
            <a:ext cx="11935327" cy="5519237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err="1"/>
              <a:t>getGRM_wrt_groundOrigin</a:t>
            </a:r>
            <a:r>
              <a:rPr lang="en-US" b="1" dirty="0"/>
              <a:t>(</a:t>
            </a:r>
            <a:r>
              <a:rPr lang="en-US" b="1" dirty="0" err="1"/>
              <a:t>storage_file</a:t>
            </a:r>
            <a:r>
              <a:rPr lang="en-US" b="1" dirty="0"/>
              <a:t>, </a:t>
            </a:r>
            <a:r>
              <a:rPr lang="en-US" b="1" dirty="0" err="1"/>
              <a:t>fHeaders</a:t>
            </a:r>
            <a:r>
              <a:rPr lang="en-US" b="1" dirty="0"/>
              <a:t>, </a:t>
            </a:r>
            <a:r>
              <a:rPr lang="en-US" b="1" dirty="0" err="1"/>
              <a:t>pHeaders</a:t>
            </a:r>
            <a:r>
              <a:rPr lang="en-US" b="1" dirty="0"/>
              <a:t>, </a:t>
            </a:r>
            <a:r>
              <a:rPr lang="en-US" b="1" dirty="0" err="1"/>
              <a:t>mHeaders</a:t>
            </a:r>
            <a:r>
              <a:rPr lang="en-US" b="1" dirty="0"/>
              <a:t>)</a:t>
            </a:r>
          </a:p>
          <a:p>
            <a:pPr marL="0" indent="0">
              <a:buNone/>
            </a:pPr>
            <a:r>
              <a:rPr lang="en-US" dirty="0"/>
              <a:t>Computes ground reaction moments (GRM) with respect to the ground origin from GRF and point of application data.</a:t>
            </a:r>
          </a:p>
          <a:p>
            <a:r>
              <a:rPr lang="en-US" b="1" dirty="0" err="1"/>
              <a:t>getCOP</a:t>
            </a:r>
            <a:r>
              <a:rPr lang="en-US" b="1" dirty="0"/>
              <a:t>(GRF, GRM)</a:t>
            </a:r>
          </a:p>
          <a:p>
            <a:pPr marL="0" indent="0">
              <a:buNone/>
            </a:pPr>
            <a:r>
              <a:rPr lang="en-US" dirty="0"/>
              <a:t>Calculates the Center of Pressure (COP) and associated torques from GRF and GRM data.</a:t>
            </a:r>
          </a:p>
          <a:p>
            <a:r>
              <a:rPr lang="en-US" b="1" dirty="0" err="1"/>
              <a:t>getInitialContact</a:t>
            </a:r>
            <a:r>
              <a:rPr lang="en-US" b="1" dirty="0"/>
              <a:t>(</a:t>
            </a:r>
            <a:r>
              <a:rPr lang="en-US" b="1" dirty="0" err="1"/>
              <a:t>GRF_y</a:t>
            </a:r>
            <a:r>
              <a:rPr lang="en-US" b="1" dirty="0"/>
              <a:t>, time, threshold)</a:t>
            </a:r>
          </a:p>
          <a:p>
            <a:pPr marL="0" indent="0">
              <a:buNone/>
            </a:pPr>
            <a:r>
              <a:rPr lang="en-US" dirty="0"/>
              <a:t>Identifies the initial contact index and corresponding time based on GRF exceeding a threshold.</a:t>
            </a:r>
          </a:p>
          <a:p>
            <a:r>
              <a:rPr lang="en-US" b="1" dirty="0" err="1"/>
              <a:t>getMomentArmIndices</a:t>
            </a:r>
            <a:r>
              <a:rPr lang="en-US" b="1" dirty="0"/>
              <a:t>(muscles, </a:t>
            </a:r>
            <a:r>
              <a:rPr lang="en-US" b="1" dirty="0" err="1"/>
              <a:t>leftPolyJoints</a:t>
            </a:r>
            <a:r>
              <a:rPr lang="en-US" b="1" dirty="0"/>
              <a:t>, </a:t>
            </a:r>
            <a:r>
              <a:rPr lang="en-US" b="1" dirty="0" err="1"/>
              <a:t>rightPolyJoints</a:t>
            </a:r>
            <a:r>
              <a:rPr lang="en-US" b="1" dirty="0"/>
              <a:t>, </a:t>
            </a:r>
            <a:r>
              <a:rPr lang="en-US" b="1" dirty="0" err="1"/>
              <a:t>polynomialData</a:t>
            </a:r>
            <a:r>
              <a:rPr lang="en-US" b="1" dirty="0"/>
              <a:t>)</a:t>
            </a:r>
          </a:p>
          <a:p>
            <a:pPr marL="0" indent="0">
              <a:buNone/>
            </a:pPr>
            <a:r>
              <a:rPr lang="en-US" dirty="0"/>
              <a:t>Dictionary mapping joints to muscle affecting them.</a:t>
            </a:r>
            <a:endParaRPr lang="en-US" b="1" dirty="0"/>
          </a:p>
          <a:p>
            <a:r>
              <a:rPr lang="en-US" b="1" dirty="0" err="1"/>
              <a:t>solve_with_constraints</a:t>
            </a:r>
            <a:r>
              <a:rPr lang="en-US" b="1" dirty="0"/>
              <a:t>(</a:t>
            </a:r>
            <a:r>
              <a:rPr lang="en-US" b="1" dirty="0" err="1"/>
              <a:t>opti</a:t>
            </a:r>
            <a:r>
              <a:rPr lang="en-US" b="1" dirty="0"/>
              <a:t>, tolerance)</a:t>
            </a:r>
          </a:p>
          <a:p>
            <a:pPr marL="0" indent="0">
              <a:buNone/>
            </a:pPr>
            <a:r>
              <a:rPr lang="en-US" dirty="0"/>
              <a:t>Solves an optimal control problem (OCP) using constraints directly.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41589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0549467" cy="1325563"/>
          </a:xfrm>
        </p:spPr>
        <p:txBody>
          <a:bodyPr/>
          <a:lstStyle/>
          <a:p>
            <a:r>
              <a:rPr lang="en-US" dirty="0" err="1"/>
              <a:t>Opensim</a:t>
            </a:r>
            <a:r>
              <a:rPr lang="en-US" dirty="0"/>
              <a:t> Simulation Optimization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AAC89-890E-40DD-9627-F917FE0334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87955"/>
            <a:ext cx="11935327" cy="5519237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Get the Experimental Data</a:t>
            </a:r>
          </a:p>
          <a:p>
            <a:pPr marL="514350" indent="-514350">
              <a:buAutoNum type="arabicPeriod"/>
            </a:pPr>
            <a:r>
              <a:rPr lang="en-US" dirty="0"/>
              <a:t>Convert to pandas and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Dataframes</a:t>
            </a:r>
            <a:r>
              <a:rPr lang="en-US" dirty="0"/>
              <a:t> for computation</a:t>
            </a:r>
          </a:p>
          <a:p>
            <a:pPr marL="514350" indent="-514350">
              <a:buAutoNum type="arabicPeriod"/>
            </a:pPr>
            <a:r>
              <a:rPr lang="en-US" dirty="0"/>
              <a:t>Interpolate some data to create continuous data</a:t>
            </a:r>
          </a:p>
          <a:p>
            <a:pPr marL="514350" indent="-514350">
              <a:buAutoNum type="arabicPeriod"/>
            </a:pPr>
            <a:r>
              <a:rPr lang="en-US" dirty="0"/>
              <a:t>Identify constraints to optimize various parameters</a:t>
            </a:r>
          </a:p>
          <a:p>
            <a:pPr marL="514350" indent="-514350">
              <a:buAutoNum type="arabicPeriod"/>
            </a:pPr>
            <a:r>
              <a:rPr lang="en-US" dirty="0"/>
              <a:t>Feed input data and the constraints to solve the optimal control problem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22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0549467" cy="1325563"/>
          </a:xfrm>
        </p:spPr>
        <p:txBody>
          <a:bodyPr/>
          <a:lstStyle/>
          <a:p>
            <a:r>
              <a:rPr lang="en-US" dirty="0"/>
              <a:t>Experimental Data Force Values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73B2585-EBA5-47C3-AA70-251878361F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22" y="649288"/>
            <a:ext cx="6074478" cy="6071426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29903B-D055-4AF7-889B-EB2CF0B03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522" y="649288"/>
            <a:ext cx="6074479" cy="607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4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0549467" cy="1325563"/>
          </a:xfrm>
        </p:spPr>
        <p:txBody>
          <a:bodyPr/>
          <a:lstStyle/>
          <a:p>
            <a:r>
              <a:rPr lang="en-US" dirty="0"/>
              <a:t>Experimental vs </a:t>
            </a:r>
            <a:r>
              <a:rPr lang="en-US" dirty="0" err="1"/>
              <a:t>Simualtional</a:t>
            </a:r>
            <a:r>
              <a:rPr lang="en-US" dirty="0"/>
              <a:t> Force Values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B07D032-F568-4A3B-8A9B-50C107EF5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3" y="638703"/>
            <a:ext cx="5850142" cy="565203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C61350-A3B6-47E8-BD4C-2EC5CEC0B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7133" y="6375399"/>
            <a:ext cx="3920067" cy="48260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Normalised</a:t>
            </a:r>
            <a:r>
              <a:rPr lang="en-US" dirty="0"/>
              <a:t> Force Values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C9B6D9-F456-4107-9270-F182A3E47C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888" y="638703"/>
            <a:ext cx="5810250" cy="2857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4AF1E5-2BEF-4012-9032-103177D7F0E1}"/>
              </a:ext>
            </a:extLst>
          </p:cNvPr>
          <p:cNvSpPr txBox="1"/>
          <p:nvPr/>
        </p:nvSpPr>
        <p:spPr>
          <a:xfrm>
            <a:off x="7035800" y="3818467"/>
            <a:ext cx="4597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Ground Reaction Force Values</a:t>
            </a:r>
          </a:p>
        </p:txBody>
      </p:sp>
    </p:spTree>
    <p:extLst>
      <p:ext uri="{BB962C8B-B14F-4D97-AF65-F5344CB8AC3E}">
        <p14:creationId xmlns:p14="http://schemas.microsoft.com/office/powerpoint/2010/main" val="786990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0549467" cy="1325563"/>
          </a:xfrm>
        </p:spPr>
        <p:txBody>
          <a:bodyPr/>
          <a:lstStyle/>
          <a:p>
            <a:r>
              <a:rPr lang="en-US" dirty="0"/>
              <a:t>Ankle Joint Angles Experimental vs Simulation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C61350-A3B6-47E8-BD4C-2EC5CEC0B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326466"/>
            <a:ext cx="3920067" cy="48260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/>
              <a:t>Simulational</a:t>
            </a:r>
            <a:r>
              <a:rPr lang="en-US" dirty="0"/>
              <a:t> Ankle angle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EA1E11-96F9-4A91-948A-E13C059672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343" y="987955"/>
            <a:ext cx="5810250" cy="2857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9BD050-2BC0-4DFB-BA8E-2294272E0A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969" y="723899"/>
            <a:ext cx="2888248" cy="585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516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814F-0D0B-4220-BC25-540FB4A5D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37608"/>
            <a:ext cx="11774905" cy="1325563"/>
          </a:xfrm>
        </p:spPr>
        <p:txBody>
          <a:bodyPr/>
          <a:lstStyle/>
          <a:p>
            <a:r>
              <a:rPr lang="en-US" dirty="0"/>
              <a:t>Foot vertical position and Acceleration w.r.t ground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5F77398-95FD-425F-AE8B-F1644B0046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127" y="591394"/>
            <a:ext cx="4082674" cy="200787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878940-A4E9-4C77-AE5F-D2270F40B3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7706"/>
            <a:ext cx="4082674" cy="2007872"/>
          </a:xfrm>
          <a:prstGeom prst="rect">
            <a:avLst/>
          </a:prstGeom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60B18494-6E4E-4494-81C0-BDB293B26264}"/>
              </a:ext>
            </a:extLst>
          </p:cNvPr>
          <p:cNvSpPr txBox="1">
            <a:spLocks/>
          </p:cNvSpPr>
          <p:nvPr/>
        </p:nvSpPr>
        <p:spPr>
          <a:xfrm>
            <a:off x="4572127" y="2599266"/>
            <a:ext cx="4780547" cy="6947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Calcn_r</a:t>
            </a:r>
            <a:r>
              <a:rPr lang="en-US" dirty="0"/>
              <a:t> accelerations </a:t>
            </a:r>
            <a:r>
              <a:rPr lang="en-US" dirty="0" err="1"/>
              <a:t>y_direction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E8103662-F1D1-430E-A635-8665CCC7A3C4}"/>
              </a:ext>
            </a:extLst>
          </p:cNvPr>
          <p:cNvSpPr txBox="1">
            <a:spLocks/>
          </p:cNvSpPr>
          <p:nvPr/>
        </p:nvSpPr>
        <p:spPr>
          <a:xfrm>
            <a:off x="81303" y="2599266"/>
            <a:ext cx="3920067" cy="4826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Calcn_r</a:t>
            </a:r>
            <a:r>
              <a:rPr lang="en-US" dirty="0"/>
              <a:t> distance from </a:t>
            </a:r>
            <a:r>
              <a:rPr lang="en-US" dirty="0" err="1"/>
              <a:t>grnd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3BEA02-03A9-4186-B63A-E08E31D767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536" y="2946622"/>
            <a:ext cx="6576095" cy="394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073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</TotalTime>
  <Words>406</Words>
  <Application>Microsoft Office PowerPoint</Application>
  <PresentationFormat>Widescreen</PresentationFormat>
  <Paragraphs>47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DDDAS Simulational Data</vt:lpstr>
      <vt:lpstr>Opensim Simulation</vt:lpstr>
      <vt:lpstr>Opensim Simulation Inputs</vt:lpstr>
      <vt:lpstr>Opensim Simulation Inputs</vt:lpstr>
      <vt:lpstr>Opensim Simulation Optimization functions</vt:lpstr>
      <vt:lpstr>Experimental Data Force Values</vt:lpstr>
      <vt:lpstr>Experimental vs Simualtional Force Values </vt:lpstr>
      <vt:lpstr>Ankle Joint Angles Experimental vs Simulation</vt:lpstr>
      <vt:lpstr>Foot vertical position and Acceleration w.r.t ground</vt:lpstr>
      <vt:lpstr>GRF forces aligned with contact timings</vt:lpstr>
      <vt:lpstr>Maximum Isometric Forces</vt:lpstr>
      <vt:lpstr>Extended Plots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DDDAS Simulational Data</dc:title>
  <dc:creator>Sachin Ramesh Jadhav</dc:creator>
  <cp:lastModifiedBy>Sachin Ramesh Jadhav</cp:lastModifiedBy>
  <cp:revision>27</cp:revision>
  <dcterms:created xsi:type="dcterms:W3CDTF">2024-10-11T16:18:32Z</dcterms:created>
  <dcterms:modified xsi:type="dcterms:W3CDTF">2024-10-25T23:36:40Z</dcterms:modified>
</cp:coreProperties>
</file>

<file path=docProps/thumbnail.jpeg>
</file>